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2"/>
  </p:notesMasterIdLst>
  <p:sldIdLst>
    <p:sldId id="261" r:id="rId2"/>
    <p:sldId id="269" r:id="rId3"/>
    <p:sldId id="270" r:id="rId4"/>
    <p:sldId id="271" r:id="rId5"/>
    <p:sldId id="276" r:id="rId6"/>
    <p:sldId id="272" r:id="rId7"/>
    <p:sldId id="273" r:id="rId8"/>
    <p:sldId id="275"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3957" autoAdjust="0"/>
  </p:normalViewPr>
  <p:slideViewPr>
    <p:cSldViewPr snapToGrid="0">
      <p:cViewPr>
        <p:scale>
          <a:sx n="72" d="100"/>
          <a:sy n="72" d="100"/>
        </p:scale>
        <p:origin x="66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DEB35-4585-4CE4-9E48-A63F91925BEE}"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57E7-AF9E-49AB-A7E8-87B4C81AB92D}" type="slidenum">
              <a:rPr lang="en-US" smtClean="0"/>
              <a:t>‹#›</a:t>
            </a:fld>
            <a:endParaRPr lang="en-US"/>
          </a:p>
        </p:txBody>
      </p:sp>
    </p:spTree>
    <p:extLst>
      <p:ext uri="{BB962C8B-B14F-4D97-AF65-F5344CB8AC3E}">
        <p14:creationId xmlns:p14="http://schemas.microsoft.com/office/powerpoint/2010/main" val="38410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57E7-AF9E-49AB-A7E8-87B4C81AB92D}" type="slidenum">
              <a:rPr lang="en-US" smtClean="0"/>
              <a:t>1</a:t>
            </a:fld>
            <a:endParaRPr lang="en-US"/>
          </a:p>
        </p:txBody>
      </p:sp>
    </p:spTree>
    <p:extLst>
      <p:ext uri="{BB962C8B-B14F-4D97-AF65-F5344CB8AC3E}">
        <p14:creationId xmlns:p14="http://schemas.microsoft.com/office/powerpoint/2010/main" val="239886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57E7-AF9E-49AB-A7E8-87B4C81AB92D}" type="slidenum">
              <a:rPr lang="en-US" smtClean="0"/>
              <a:t>10</a:t>
            </a:fld>
            <a:endParaRPr lang="en-US"/>
          </a:p>
        </p:txBody>
      </p:sp>
    </p:spTree>
    <p:extLst>
      <p:ext uri="{BB962C8B-B14F-4D97-AF65-F5344CB8AC3E}">
        <p14:creationId xmlns:p14="http://schemas.microsoft.com/office/powerpoint/2010/main" val="2398864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3945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020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5960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81458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7825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0430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7675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54221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1839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48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70592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36865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16515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2960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26132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2530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6954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748362D-825D-4A82-A0AE-0E1171E04A9C}" type="datetimeFigureOut">
              <a:rPr lang="en-US" smtClean="0"/>
              <a:t>3/3/2020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372309729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hanacademy.org/science/physics/thermodynamics/laws-of-thermodynamics/v/carnot-efficiency-3-proving-that-it-is-the-most-efficie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2 – Mar 5, 2020</a:t>
            </a:r>
          </a:p>
        </p:txBody>
      </p:sp>
      <p:sp>
        <p:nvSpPr>
          <p:cNvPr id="3" name="Content Placeholder 2"/>
          <p:cNvSpPr>
            <a:spLocks noGrp="1"/>
          </p:cNvSpPr>
          <p:nvPr>
            <p:ph sz="half" idx="1"/>
          </p:nvPr>
        </p:nvSpPr>
        <p:spPr/>
        <p:txBody>
          <a:bodyPr>
            <a:normAutofit fontScale="62500" lnSpcReduction="20000"/>
          </a:bodyPr>
          <a:lstStyle/>
          <a:p>
            <a:r>
              <a:rPr lang="en-US" sz="3400" b="1" dirty="0"/>
              <a:t>P3 Challenge – Identify the four types of processes for a diesel engine on a sketch its PV diagram.</a:t>
            </a:r>
          </a:p>
          <a:p>
            <a:r>
              <a:rPr lang="en-US" sz="2900" b="1" dirty="0">
                <a:sym typeface="Euclid Extra" panose="02050502000505020303" pitchFamily="18" charset="2"/>
              </a:rPr>
              <a:t>Today’s Objective: </a:t>
            </a:r>
          </a:p>
          <a:p>
            <a:pPr lvl="1"/>
            <a:r>
              <a:rPr lang="en-US" sz="2600" b="1" dirty="0">
                <a:sym typeface="Euclid Extra" panose="02050502000505020303" pitchFamily="18" charset="2"/>
              </a:rPr>
              <a:t>8.1 Energy Sources</a:t>
            </a:r>
          </a:p>
          <a:p>
            <a:r>
              <a:rPr lang="en-US" sz="2900" b="1" dirty="0"/>
              <a:t>Assignment: </a:t>
            </a:r>
          </a:p>
          <a:p>
            <a:pPr lvl="1"/>
            <a:r>
              <a:rPr lang="en-US" sz="2600" b="1" dirty="0"/>
              <a:t>Ch 8.1 p327 #1 – 3  </a:t>
            </a:r>
            <a:endParaRPr lang="en-US" sz="2600" b="1" dirty="0">
              <a:sym typeface="Euclid Extra" panose="02050502000505020303" pitchFamily="18" charset="2"/>
            </a:endParaRPr>
          </a:p>
          <a:p>
            <a:pPr lvl="1"/>
            <a:endParaRPr lang="en-US" b="1" dirty="0"/>
          </a:p>
          <a:p>
            <a:pPr>
              <a:buAutoNum type="alphaLcParenR"/>
            </a:pPr>
            <a:r>
              <a:rPr lang="en-US" dirty="0">
                <a:hlinkClick r:id="rId3"/>
              </a:rPr>
              <a:t>https://www.khanacademy.org/science/physics/thermodynamics/laws-of-thermodynamics/v/carnot-efficiency-3-proving-that-it-is-the-most-efficient</a:t>
            </a:r>
            <a:endParaRPr lang="en-US" b="1" dirty="0"/>
          </a:p>
          <a:p>
            <a:pPr lvl="1"/>
            <a:endParaRPr lang="en-US" b="1" dirty="0"/>
          </a:p>
          <a:p>
            <a:pPr marL="0" indent="0">
              <a:buNone/>
            </a:pPr>
            <a:endParaRPr lang="en-US" b="1" dirty="0"/>
          </a:p>
        </p:txBody>
      </p:sp>
      <p:sp>
        <p:nvSpPr>
          <p:cNvPr id="6" name="Content Placeholder 5"/>
          <p:cNvSpPr>
            <a:spLocks noGrp="1"/>
          </p:cNvSpPr>
          <p:nvPr>
            <p:ph sz="half" idx="2"/>
          </p:nvPr>
        </p:nvSpPr>
        <p:spPr>
          <a:xfrm>
            <a:off x="6208712" y="2603499"/>
            <a:ext cx="4825159" cy="3758111"/>
          </a:xfrm>
        </p:spPr>
        <p:txBody>
          <a:bodyPr>
            <a:normAutofit fontScale="62500" lnSpcReduction="20000"/>
          </a:bodyPr>
          <a:lstStyle/>
          <a:p>
            <a:r>
              <a:rPr lang="en-US" sz="2400" b="1" dirty="0"/>
              <a:t>Agenda</a:t>
            </a:r>
          </a:p>
          <a:p>
            <a:r>
              <a:rPr lang="en-US" sz="2400" b="1" dirty="0"/>
              <a:t>Homework Review (including video)</a:t>
            </a:r>
          </a:p>
          <a:p>
            <a:r>
              <a:rPr lang="en-US" sz="2600" b="1" dirty="0"/>
              <a:t>Evaluating Energy Sources </a:t>
            </a:r>
          </a:p>
          <a:p>
            <a:r>
              <a:rPr lang="en-US" sz="2600" b="1" dirty="0"/>
              <a:t>Describing Energy Sources</a:t>
            </a:r>
          </a:p>
          <a:p>
            <a:r>
              <a:rPr lang="en-US" sz="2600" b="1" dirty="0"/>
              <a:t>Introduction to Power Plant Paper and presentation activity </a:t>
            </a:r>
          </a:p>
          <a:p>
            <a:pPr lvl="1"/>
            <a:endParaRPr lang="en-US" sz="2400" b="1" dirty="0"/>
          </a:p>
          <a:p>
            <a:pPr lvl="1"/>
            <a:endParaRPr lang="en-US" b="1" dirty="0"/>
          </a:p>
          <a:p>
            <a:pPr lvl="1"/>
            <a:endParaRPr lang="en-US" b="1" dirty="0"/>
          </a:p>
          <a:p>
            <a:endParaRPr lang="en-US" dirty="0"/>
          </a:p>
        </p:txBody>
      </p:sp>
      <p:sp>
        <p:nvSpPr>
          <p:cNvPr id="4" name="TextBox 3"/>
          <p:cNvSpPr txBox="1"/>
          <p:nvPr/>
        </p:nvSpPr>
        <p:spPr>
          <a:xfrm>
            <a:off x="6839880" y="5034013"/>
            <a:ext cx="3562821" cy="646331"/>
          </a:xfrm>
          <a:prstGeom prst="rect">
            <a:avLst/>
          </a:prstGeom>
          <a:noFill/>
        </p:spPr>
        <p:txBody>
          <a:bodyPr wrap="square" rtlCol="0">
            <a:spAutoFit/>
          </a:bodyPr>
          <a:lstStyle/>
          <a:p>
            <a:pPr lvl="1"/>
            <a:r>
              <a:rPr lang="en-US" dirty="0"/>
              <a:t>Get out p34#32, 34 -37 for a HMK check</a:t>
            </a:r>
          </a:p>
        </p:txBody>
      </p:sp>
    </p:spTree>
    <p:extLst>
      <p:ext uri="{BB962C8B-B14F-4D97-AF65-F5344CB8AC3E}">
        <p14:creationId xmlns:p14="http://schemas.microsoft.com/office/powerpoint/2010/main" val="151656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2 – Mar 10, 2020</a:t>
            </a:r>
          </a:p>
        </p:txBody>
      </p:sp>
      <p:sp>
        <p:nvSpPr>
          <p:cNvPr id="3" name="Content Placeholder 2"/>
          <p:cNvSpPr>
            <a:spLocks noGrp="1"/>
          </p:cNvSpPr>
          <p:nvPr>
            <p:ph idx="1"/>
          </p:nvPr>
        </p:nvSpPr>
        <p:spPr>
          <a:xfrm>
            <a:off x="1154954" y="2603500"/>
            <a:ext cx="9724855" cy="3416300"/>
          </a:xfrm>
        </p:spPr>
        <p:txBody>
          <a:bodyPr>
            <a:normAutofit/>
          </a:bodyPr>
          <a:lstStyle/>
          <a:p>
            <a:r>
              <a:rPr lang="en-US" sz="2200" b="1" dirty="0"/>
              <a:t>P3 Challenge –  Get into your Presentation groups by table and decide what to do for prep today. (One group gets laptop cart…)</a:t>
            </a:r>
          </a:p>
          <a:p>
            <a:r>
              <a:rPr lang="en-US" sz="1900" b="1" dirty="0">
                <a:sym typeface="Euclid Extra" panose="02050502000505020303" pitchFamily="18" charset="2"/>
              </a:rPr>
              <a:t>Today’s Objective: </a:t>
            </a:r>
          </a:p>
          <a:p>
            <a:pPr lvl="1"/>
            <a:r>
              <a:rPr lang="en-US" sz="1700" b="1" dirty="0">
                <a:sym typeface="Euclid Extra" panose="02050502000505020303" pitchFamily="18" charset="2"/>
              </a:rPr>
              <a:t>Work on </a:t>
            </a:r>
            <a:r>
              <a:rPr lang="en-US" sz="1800" b="1" dirty="0"/>
              <a:t>Power Plant Paper/Presentation</a:t>
            </a:r>
            <a:endParaRPr lang="en-US" sz="1700" b="1" dirty="0">
              <a:sym typeface="Euclid Extra" panose="02050502000505020303" pitchFamily="18" charset="2"/>
            </a:endParaRPr>
          </a:p>
          <a:p>
            <a:endParaRPr lang="en-US" sz="1900" b="1" dirty="0"/>
          </a:p>
          <a:p>
            <a:r>
              <a:rPr lang="en-US" sz="1900" b="1" dirty="0"/>
              <a:t>Assignment: </a:t>
            </a:r>
          </a:p>
          <a:p>
            <a:pPr lvl="1"/>
            <a:r>
              <a:rPr lang="en-US" sz="2400" b="1" dirty="0"/>
              <a:t>Power Plant Paper/Presentation</a:t>
            </a:r>
          </a:p>
          <a:p>
            <a:pPr lvl="1"/>
            <a:r>
              <a:rPr lang="en-US" sz="2400" b="1" dirty="0"/>
              <a:t>Both Due Thursday</a:t>
            </a:r>
          </a:p>
          <a:p>
            <a:pPr lvl="1"/>
            <a:endParaRPr lang="en-US" sz="2400" b="1" dirty="0">
              <a:sym typeface="Euclid Extra" panose="02050502000505020303" pitchFamily="18" charset="2"/>
            </a:endParaRPr>
          </a:p>
          <a:p>
            <a:pPr marL="0" indent="0">
              <a:buNone/>
            </a:pPr>
            <a:endParaRPr lang="en-US" b="1" dirty="0">
              <a:sym typeface="Euclid Extra" panose="02050502000505020303" pitchFamily="18" charset="2"/>
            </a:endParaRPr>
          </a:p>
          <a:p>
            <a:pPr lvl="1"/>
            <a:endParaRPr lang="en-US" b="1" dirty="0"/>
          </a:p>
          <a:p>
            <a:pPr>
              <a:buAutoNum type="alphaLcParenR"/>
            </a:pPr>
            <a:endParaRPr lang="en-US" b="1" dirty="0"/>
          </a:p>
          <a:p>
            <a:pPr lvl="1"/>
            <a:endParaRPr lang="en-US" b="1" dirty="0"/>
          </a:p>
          <a:p>
            <a:pPr marL="0" indent="0">
              <a:buNone/>
            </a:pPr>
            <a:endParaRPr lang="en-US" b="1" dirty="0"/>
          </a:p>
        </p:txBody>
      </p:sp>
      <p:sp>
        <p:nvSpPr>
          <p:cNvPr id="5" name="TextBox 4"/>
          <p:cNvSpPr txBox="1"/>
          <p:nvPr/>
        </p:nvSpPr>
        <p:spPr>
          <a:xfrm>
            <a:off x="7367539" y="4532895"/>
            <a:ext cx="3957403" cy="1477328"/>
          </a:xfrm>
          <a:prstGeom prst="rect">
            <a:avLst/>
          </a:prstGeom>
          <a:noFill/>
        </p:spPr>
        <p:txBody>
          <a:bodyPr wrap="square" rtlCol="0">
            <a:spAutoFit/>
          </a:bodyPr>
          <a:lstStyle/>
          <a:p>
            <a:r>
              <a:rPr lang="en-US" b="1" dirty="0">
                <a:solidFill>
                  <a:schemeClr val="tx1">
                    <a:lumMod val="75000"/>
                    <a:lumOff val="25000"/>
                  </a:schemeClr>
                </a:solidFill>
              </a:rPr>
              <a:t>Agenda</a:t>
            </a:r>
          </a:p>
          <a:p>
            <a:r>
              <a:rPr lang="en-US" b="1" dirty="0">
                <a:solidFill>
                  <a:schemeClr val="tx1">
                    <a:lumMod val="75000"/>
                    <a:lumOff val="25000"/>
                  </a:schemeClr>
                </a:solidFill>
              </a:rPr>
              <a:t>	Homework Review on board</a:t>
            </a:r>
          </a:p>
          <a:p>
            <a:r>
              <a:rPr lang="en-US" b="1" dirty="0">
                <a:solidFill>
                  <a:schemeClr val="tx1">
                    <a:lumMod val="75000"/>
                    <a:lumOff val="25000"/>
                  </a:schemeClr>
                </a:solidFill>
              </a:rPr>
              <a:t>	Work in groups/individually</a:t>
            </a:r>
          </a:p>
          <a:p>
            <a:pPr lvl="1"/>
            <a:endParaRPr lang="en-US" b="1" dirty="0">
              <a:solidFill>
                <a:schemeClr val="tx1">
                  <a:lumMod val="75000"/>
                  <a:lumOff val="25000"/>
                </a:schemeClr>
              </a:solidFill>
            </a:endParaRPr>
          </a:p>
          <a:p>
            <a:pPr lvl="1"/>
            <a:endParaRPr lang="en-US" dirty="0"/>
          </a:p>
        </p:txBody>
      </p:sp>
      <p:sp>
        <p:nvSpPr>
          <p:cNvPr id="4" name="TextBox 3"/>
          <p:cNvSpPr txBox="1"/>
          <p:nvPr/>
        </p:nvSpPr>
        <p:spPr>
          <a:xfrm>
            <a:off x="8503554" y="3886564"/>
            <a:ext cx="2598821" cy="646331"/>
          </a:xfrm>
          <a:prstGeom prst="rect">
            <a:avLst/>
          </a:prstGeom>
          <a:noFill/>
        </p:spPr>
        <p:txBody>
          <a:bodyPr wrap="square" rtlCol="0">
            <a:spAutoFit/>
          </a:bodyPr>
          <a:lstStyle/>
          <a:p>
            <a:r>
              <a:rPr lang="en-US" dirty="0"/>
              <a:t>Get out 8.1 # 1-3 for HMK Check</a:t>
            </a:r>
          </a:p>
        </p:txBody>
      </p:sp>
    </p:spTree>
    <p:extLst>
      <p:ext uri="{BB962C8B-B14F-4D97-AF65-F5344CB8AC3E}">
        <p14:creationId xmlns:p14="http://schemas.microsoft.com/office/powerpoint/2010/main" val="185038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Energy Sources</a:t>
            </a:r>
          </a:p>
        </p:txBody>
      </p:sp>
      <p:sp>
        <p:nvSpPr>
          <p:cNvPr id="3" name="Content Placeholder 2"/>
          <p:cNvSpPr>
            <a:spLocks noGrp="1"/>
          </p:cNvSpPr>
          <p:nvPr>
            <p:ph idx="1"/>
          </p:nvPr>
        </p:nvSpPr>
        <p:spPr/>
        <p:txBody>
          <a:bodyPr>
            <a:normAutofit/>
          </a:bodyPr>
          <a:lstStyle/>
          <a:p>
            <a:r>
              <a:rPr lang="en-US" sz="2000" b="1" dirty="0"/>
              <a:t>There are two measures that can be used to determine how useful an energy source is:</a:t>
            </a:r>
          </a:p>
          <a:p>
            <a:r>
              <a:rPr lang="en-US" sz="2000" b="1" u="sng" dirty="0"/>
              <a:t>Specific Energy</a:t>
            </a:r>
            <a:r>
              <a:rPr lang="en-US" sz="2000" b="1" dirty="0"/>
              <a:t>	: The number of joules of energy that can be extracted from a mass of 1 kg of fuel.  </a:t>
            </a:r>
          </a:p>
          <a:p>
            <a:pPr lvl="1"/>
            <a:r>
              <a:rPr lang="en-US" sz="1800" b="1" dirty="0"/>
              <a:t>Symbol: E</a:t>
            </a:r>
            <a:r>
              <a:rPr lang="en-US" sz="1800" b="1" baseline="-25000" dirty="0"/>
              <a:t>S</a:t>
            </a:r>
            <a:r>
              <a:rPr lang="en-US" sz="1800" b="1" dirty="0"/>
              <a:t>		Unit: J/kg</a:t>
            </a:r>
          </a:p>
          <a:p>
            <a:r>
              <a:rPr lang="en-US" sz="2000" b="1" u="sng" dirty="0"/>
              <a:t>Energy Density</a:t>
            </a:r>
            <a:r>
              <a:rPr lang="en-US" sz="2000" b="1" dirty="0"/>
              <a:t>: The number of joules of energy that can be extracted from a volume of 1 m</a:t>
            </a:r>
            <a:r>
              <a:rPr lang="en-US" sz="2000" b="1" baseline="30000" dirty="0"/>
              <a:t>3</a:t>
            </a:r>
            <a:r>
              <a:rPr lang="en-US" sz="2000" b="1" dirty="0"/>
              <a:t> of fuel. </a:t>
            </a:r>
          </a:p>
          <a:p>
            <a:pPr lvl="1"/>
            <a:r>
              <a:rPr lang="en-US" sz="1800" b="1" dirty="0"/>
              <a:t>Symbol: E</a:t>
            </a:r>
            <a:r>
              <a:rPr lang="en-US" sz="1800" b="1" baseline="-25000" dirty="0"/>
              <a:t>D</a:t>
            </a:r>
            <a:r>
              <a:rPr lang="en-US" sz="1800" b="1" dirty="0"/>
              <a:t> 		Unit: J/m</a:t>
            </a:r>
            <a:r>
              <a:rPr lang="en-US" sz="1800" b="1" baseline="30000" dirty="0"/>
              <a:t>3</a:t>
            </a:r>
          </a:p>
          <a:p>
            <a:r>
              <a:rPr lang="en-US" sz="2000" b="1" dirty="0"/>
              <a:t>Density of a substance = m/V = E</a:t>
            </a:r>
            <a:r>
              <a:rPr lang="en-US" sz="2000" b="1" baseline="-25000" dirty="0"/>
              <a:t>D</a:t>
            </a:r>
            <a:r>
              <a:rPr lang="en-US" sz="2000" b="1" dirty="0"/>
              <a:t>/E</a:t>
            </a:r>
            <a:r>
              <a:rPr lang="en-US" sz="2000" b="1" baseline="-25000" dirty="0"/>
              <a:t>S</a:t>
            </a:r>
            <a:endParaRPr lang="en-US" sz="2000" b="1" dirty="0"/>
          </a:p>
        </p:txBody>
      </p:sp>
    </p:spTree>
    <p:extLst>
      <p:ext uri="{BB962C8B-B14F-4D97-AF65-F5344CB8AC3E}">
        <p14:creationId xmlns:p14="http://schemas.microsoft.com/office/powerpoint/2010/main" val="314006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Energy Sources</a:t>
            </a:r>
          </a:p>
        </p:txBody>
      </p:sp>
      <p:pic>
        <p:nvPicPr>
          <p:cNvPr id="4" name="Picture 3"/>
          <p:cNvPicPr>
            <a:picLocks noChangeAspect="1"/>
          </p:cNvPicPr>
          <p:nvPr/>
        </p:nvPicPr>
        <p:blipFill rotWithShape="1">
          <a:blip r:embed="rId2"/>
          <a:srcRect l="17819" t="56480" r="50370" b="20560"/>
          <a:stretch/>
        </p:blipFill>
        <p:spPr>
          <a:xfrm>
            <a:off x="471278" y="2310065"/>
            <a:ext cx="10128761" cy="4110440"/>
          </a:xfrm>
          <a:prstGeom prst="rect">
            <a:avLst/>
          </a:prstGeom>
        </p:spPr>
      </p:pic>
    </p:spTree>
    <p:extLst>
      <p:ext uri="{BB962C8B-B14F-4D97-AF65-F5344CB8AC3E}">
        <p14:creationId xmlns:p14="http://schemas.microsoft.com/office/powerpoint/2010/main" val="235923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Energy Sources</a:t>
            </a:r>
          </a:p>
        </p:txBody>
      </p:sp>
      <p:sp>
        <p:nvSpPr>
          <p:cNvPr id="3" name="Content Placeholder 2"/>
          <p:cNvSpPr>
            <a:spLocks noGrp="1"/>
          </p:cNvSpPr>
          <p:nvPr>
            <p:ph idx="1"/>
          </p:nvPr>
        </p:nvSpPr>
        <p:spPr>
          <a:xfrm>
            <a:off x="1154954" y="2603500"/>
            <a:ext cx="10236299" cy="3416300"/>
          </a:xfrm>
        </p:spPr>
        <p:txBody>
          <a:bodyPr>
            <a:noAutofit/>
          </a:bodyPr>
          <a:lstStyle/>
          <a:p>
            <a:r>
              <a:rPr lang="en-US" sz="2400" b="1" u="sng" dirty="0"/>
              <a:t>Primary energy sources </a:t>
            </a:r>
            <a:r>
              <a:rPr lang="en-US" sz="2400" b="1" dirty="0"/>
              <a:t>are </a:t>
            </a:r>
            <a:r>
              <a:rPr lang="en-US" sz="2400" b="1" u="sng" dirty="0"/>
              <a:t>energy sources found in nature</a:t>
            </a:r>
            <a:r>
              <a:rPr lang="en-US" sz="2400" b="1" dirty="0"/>
              <a:t>. </a:t>
            </a:r>
          </a:p>
          <a:p>
            <a:pPr lvl="1"/>
            <a:r>
              <a:rPr lang="en-US" sz="2400" b="1" u="sng" dirty="0"/>
              <a:t>Examples are 1) fossil fuels (oil, coal, gas), 2) solar energy, 3) wind energy, 4) nuclear energy, 5) hydropower (falling water, water wheel, dams)</a:t>
            </a:r>
          </a:p>
          <a:p>
            <a:pPr lvl="1"/>
            <a:r>
              <a:rPr lang="en-US" sz="2400" b="1" dirty="0"/>
              <a:t>They may represent a type of </a:t>
            </a:r>
            <a:r>
              <a:rPr lang="en-US" sz="2400" b="1" u="sng" dirty="0"/>
              <a:t>potential energy</a:t>
            </a:r>
            <a:r>
              <a:rPr lang="en-US" sz="2400" b="1" dirty="0"/>
              <a:t>: Chemical potential energy for fossil fuels, Nuclear potential energy for nuclear, gravitational potential energy for hydropower </a:t>
            </a:r>
          </a:p>
          <a:p>
            <a:pPr lvl="1"/>
            <a:r>
              <a:rPr lang="en-US" sz="2400" b="1" dirty="0"/>
              <a:t>Or may represent </a:t>
            </a:r>
            <a:r>
              <a:rPr lang="en-US" sz="2400" b="1" u="sng" dirty="0"/>
              <a:t>kinetic energy </a:t>
            </a:r>
            <a:r>
              <a:rPr lang="en-US" sz="2400" b="1" dirty="0"/>
              <a:t>such as wind and solar energy</a:t>
            </a:r>
          </a:p>
        </p:txBody>
      </p:sp>
    </p:spTree>
    <p:extLst>
      <p:ext uri="{BB962C8B-B14F-4D97-AF65-F5344CB8AC3E}">
        <p14:creationId xmlns:p14="http://schemas.microsoft.com/office/powerpoint/2010/main" val="189165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Energy Sources</a:t>
            </a:r>
          </a:p>
        </p:txBody>
      </p:sp>
      <p:sp>
        <p:nvSpPr>
          <p:cNvPr id="3" name="Content Placeholder 2"/>
          <p:cNvSpPr>
            <a:spLocks noGrp="1"/>
          </p:cNvSpPr>
          <p:nvPr>
            <p:ph idx="1"/>
          </p:nvPr>
        </p:nvSpPr>
        <p:spPr/>
        <p:txBody>
          <a:bodyPr>
            <a:normAutofit/>
          </a:bodyPr>
          <a:lstStyle/>
          <a:p>
            <a:r>
              <a:rPr lang="en-US" sz="2400" b="1" u="sng" dirty="0"/>
              <a:t>Secondary energy sources have been processed into a useable form: Usually electricity</a:t>
            </a:r>
            <a:r>
              <a:rPr lang="en-US" sz="2400" b="1" dirty="0"/>
              <a:t>. </a:t>
            </a:r>
          </a:p>
          <a:p>
            <a:r>
              <a:rPr lang="en-US" sz="2400" b="1" dirty="0"/>
              <a:t>In the past, the rotation of a water mill was a secondary energy source used for machines perhaps in a blacksmith’s shop, or used to run a textile machine to produce cloth, or used to run a food processing facility. </a:t>
            </a:r>
          </a:p>
          <a:p>
            <a:r>
              <a:rPr lang="en-US" sz="2400" b="1" dirty="0"/>
              <a:t>Think pre-electrical technology and you’ll have an idea.</a:t>
            </a:r>
          </a:p>
        </p:txBody>
      </p:sp>
    </p:spTree>
    <p:extLst>
      <p:ext uri="{BB962C8B-B14F-4D97-AF65-F5344CB8AC3E}">
        <p14:creationId xmlns:p14="http://schemas.microsoft.com/office/powerpoint/2010/main" val="374662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Energy Sources</a:t>
            </a:r>
          </a:p>
        </p:txBody>
      </p:sp>
      <p:sp>
        <p:nvSpPr>
          <p:cNvPr id="3" name="Content Placeholder 2"/>
          <p:cNvSpPr>
            <a:spLocks noGrp="1"/>
          </p:cNvSpPr>
          <p:nvPr>
            <p:ph idx="1"/>
          </p:nvPr>
        </p:nvSpPr>
        <p:spPr/>
        <p:txBody>
          <a:bodyPr>
            <a:normAutofit fontScale="92500" lnSpcReduction="10000"/>
          </a:bodyPr>
          <a:lstStyle/>
          <a:p>
            <a:r>
              <a:rPr lang="en-US" sz="2800" b="1" u="sng" dirty="0"/>
              <a:t>Renewable sources </a:t>
            </a:r>
            <a:r>
              <a:rPr lang="en-US" sz="2800" b="1" dirty="0"/>
              <a:t>cannot be depleted. They are sustainable, indefinitely.</a:t>
            </a:r>
          </a:p>
          <a:p>
            <a:pPr lvl="1"/>
            <a:r>
              <a:rPr lang="en-US" sz="2400" b="1" dirty="0"/>
              <a:t>Include solar energy (for at least as long as the sun shines), wind (as long as the earth turns), geothermal (as long as the earth’s core is warm), wood (as long as we plant trees), hydropower (as long as it rains)</a:t>
            </a:r>
          </a:p>
          <a:p>
            <a:r>
              <a:rPr lang="en-US" sz="2800" b="1" u="sng" dirty="0"/>
              <a:t>Non-renewable sources</a:t>
            </a:r>
            <a:r>
              <a:rPr lang="en-US" sz="2800" b="1" dirty="0"/>
              <a:t> depend on matter that has a finite lifetime or finite mass.</a:t>
            </a:r>
          </a:p>
          <a:p>
            <a:pPr lvl="1"/>
            <a:r>
              <a:rPr lang="en-US" sz="2400" b="1" dirty="0"/>
              <a:t>Includes fossil fuels and nuclear fuels </a:t>
            </a:r>
          </a:p>
          <a:p>
            <a:pPr lvl="1"/>
            <a:endParaRPr lang="en-US" sz="1800" b="1" dirty="0"/>
          </a:p>
        </p:txBody>
      </p:sp>
    </p:spTree>
    <p:extLst>
      <p:ext uri="{BB962C8B-B14F-4D97-AF65-F5344CB8AC3E}">
        <p14:creationId xmlns:p14="http://schemas.microsoft.com/office/powerpoint/2010/main" val="103197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sources of energy are used?</a:t>
            </a:r>
          </a:p>
        </p:txBody>
      </p:sp>
      <p:sp>
        <p:nvSpPr>
          <p:cNvPr id="3" name="Content Placeholder 2"/>
          <p:cNvSpPr>
            <a:spLocks noGrp="1"/>
          </p:cNvSpPr>
          <p:nvPr>
            <p:ph idx="1"/>
          </p:nvPr>
        </p:nvSpPr>
        <p:spPr>
          <a:xfrm>
            <a:off x="1015468" y="2603500"/>
            <a:ext cx="4732497" cy="3932708"/>
          </a:xfrm>
        </p:spPr>
        <p:txBody>
          <a:bodyPr>
            <a:noAutofit/>
          </a:bodyPr>
          <a:lstStyle/>
          <a:p>
            <a:r>
              <a:rPr lang="en-US" sz="2200" b="1" dirty="0"/>
              <a:t>These are worldwide totals.</a:t>
            </a:r>
          </a:p>
          <a:p>
            <a:r>
              <a:rPr lang="en-US" sz="2200" b="1" dirty="0"/>
              <a:t>The relative percentages vary from country to country.</a:t>
            </a:r>
          </a:p>
          <a:p>
            <a:r>
              <a:rPr lang="en-US" sz="2200" b="1" dirty="0"/>
              <a:t>Renewable leaders: Denmark, UK, Germany, Scotland, Ireland</a:t>
            </a:r>
          </a:p>
          <a:p>
            <a:r>
              <a:rPr lang="en-US" sz="2200" b="1" dirty="0"/>
              <a:t>Non-renewable leaders: USA, China, Japan, India, Russia</a:t>
            </a:r>
          </a:p>
          <a:p>
            <a:r>
              <a:rPr lang="en-US" sz="2200" b="1" dirty="0"/>
              <a:t>Notice it is 80% fossil fuels</a:t>
            </a:r>
          </a:p>
        </p:txBody>
      </p:sp>
      <p:pic>
        <p:nvPicPr>
          <p:cNvPr id="4" name="Picture 3"/>
          <p:cNvPicPr>
            <a:picLocks noChangeAspect="1"/>
          </p:cNvPicPr>
          <p:nvPr/>
        </p:nvPicPr>
        <p:blipFill rotWithShape="1">
          <a:blip r:embed="rId2"/>
          <a:srcRect l="19053" t="49835" r="62206" b="26261"/>
          <a:stretch/>
        </p:blipFill>
        <p:spPr>
          <a:xfrm>
            <a:off x="5887452" y="2406315"/>
            <a:ext cx="5759115" cy="4129893"/>
          </a:xfrm>
          <a:prstGeom prst="rect">
            <a:avLst/>
          </a:prstGeom>
        </p:spPr>
      </p:pic>
    </p:spTree>
    <p:extLst>
      <p:ext uri="{BB962C8B-B14F-4D97-AF65-F5344CB8AC3E}">
        <p14:creationId xmlns:p14="http://schemas.microsoft.com/office/powerpoint/2010/main" val="1151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Sankey Diagram</a:t>
            </a:r>
          </a:p>
        </p:txBody>
      </p:sp>
      <p:sp>
        <p:nvSpPr>
          <p:cNvPr id="3" name="Content Placeholder 2"/>
          <p:cNvSpPr>
            <a:spLocks noGrp="1"/>
          </p:cNvSpPr>
          <p:nvPr>
            <p:ph idx="1"/>
          </p:nvPr>
        </p:nvSpPr>
        <p:spPr>
          <a:xfrm>
            <a:off x="751999" y="2649995"/>
            <a:ext cx="5053340" cy="3416300"/>
          </a:xfrm>
        </p:spPr>
        <p:txBody>
          <a:bodyPr>
            <a:normAutofit lnSpcReduction="10000"/>
          </a:bodyPr>
          <a:lstStyle/>
          <a:p>
            <a:r>
              <a:rPr lang="en-US" sz="2000" b="1" dirty="0"/>
              <a:t>A type of diagram that describes how energy is conserved/used in a power plant. </a:t>
            </a:r>
            <a:endParaRPr lang="en-US" b="1" dirty="0"/>
          </a:p>
          <a:p>
            <a:r>
              <a:rPr lang="en-US" sz="2000" b="1" dirty="0"/>
              <a:t>The 100% entering on the left is Q</a:t>
            </a:r>
            <a:r>
              <a:rPr lang="en-US" sz="2000" b="1" baseline="-25000" dirty="0"/>
              <a:t>H</a:t>
            </a:r>
            <a:r>
              <a:rPr lang="en-US" sz="2000" b="1" dirty="0"/>
              <a:t>     – energy input</a:t>
            </a:r>
            <a:r>
              <a:rPr lang="en-US" sz="2000" dirty="0"/>
              <a:t> </a:t>
            </a:r>
            <a:endParaRPr lang="en-US" sz="2000" b="1" dirty="0"/>
          </a:p>
          <a:p>
            <a:r>
              <a:rPr lang="en-US" sz="2000" b="1" dirty="0"/>
              <a:t>The arrows down represent different moments of Q</a:t>
            </a:r>
            <a:r>
              <a:rPr lang="en-US" sz="2000" b="1" baseline="-25000" dirty="0"/>
              <a:t>C</a:t>
            </a:r>
            <a:r>
              <a:rPr lang="en-US" sz="2000" b="1" dirty="0"/>
              <a:t>    – energy loses</a:t>
            </a:r>
          </a:p>
          <a:p>
            <a:r>
              <a:rPr lang="en-US" sz="2000" b="1" dirty="0"/>
              <a:t>The arrow to the right represents the useful W      – Efficiency = W/Q</a:t>
            </a:r>
            <a:r>
              <a:rPr lang="en-US" sz="2000" b="1" baseline="-25000" dirty="0"/>
              <a:t>H</a:t>
            </a:r>
            <a:endParaRPr lang="en-US" sz="2000" b="1" dirty="0"/>
          </a:p>
          <a:p>
            <a:r>
              <a:rPr lang="en-US" sz="2000" b="1" dirty="0"/>
              <a:t>Notice how the graph paper is used</a:t>
            </a:r>
          </a:p>
        </p:txBody>
      </p:sp>
      <p:pic>
        <p:nvPicPr>
          <p:cNvPr id="4" name="Picture 3"/>
          <p:cNvPicPr>
            <a:picLocks noChangeAspect="1"/>
          </p:cNvPicPr>
          <p:nvPr/>
        </p:nvPicPr>
        <p:blipFill rotWithShape="1">
          <a:blip r:embed="rId2"/>
          <a:srcRect l="39273" t="29660" r="31506" b="29551"/>
          <a:stretch/>
        </p:blipFill>
        <p:spPr>
          <a:xfrm>
            <a:off x="6047873" y="1897953"/>
            <a:ext cx="5870323" cy="4607090"/>
          </a:xfrm>
          <a:prstGeom prst="rect">
            <a:avLst/>
          </a:prstGeom>
        </p:spPr>
      </p:pic>
    </p:spTree>
    <p:extLst>
      <p:ext uri="{BB962C8B-B14F-4D97-AF65-F5344CB8AC3E}">
        <p14:creationId xmlns:p14="http://schemas.microsoft.com/office/powerpoint/2010/main" val="244672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Slip - Assignment</a:t>
            </a:r>
          </a:p>
        </p:txBody>
      </p:sp>
      <p:sp>
        <p:nvSpPr>
          <p:cNvPr id="3" name="Content Placeholder 2"/>
          <p:cNvSpPr>
            <a:spLocks noGrp="1"/>
          </p:cNvSpPr>
          <p:nvPr>
            <p:ph idx="1"/>
          </p:nvPr>
        </p:nvSpPr>
        <p:spPr>
          <a:xfrm>
            <a:off x="1302978" y="2566713"/>
            <a:ext cx="9541486" cy="3416300"/>
          </a:xfrm>
        </p:spPr>
        <p:txBody>
          <a:bodyPr>
            <a:normAutofit fontScale="92500"/>
          </a:bodyPr>
          <a:lstStyle/>
          <a:p>
            <a:r>
              <a:rPr lang="en-US" sz="2400" b="1" dirty="0">
                <a:sym typeface="Euclid Extra" panose="02050502000505020303" pitchFamily="18" charset="2"/>
              </a:rPr>
              <a:t>Exit Slip- How many joules of energy can one produce from 4.0 x 10</a:t>
            </a:r>
            <a:r>
              <a:rPr lang="en-US" sz="2400" b="1" baseline="30000" dirty="0">
                <a:sym typeface="Euclid Extra" panose="02050502000505020303" pitchFamily="18" charset="2"/>
              </a:rPr>
              <a:t>-3</a:t>
            </a:r>
            <a:r>
              <a:rPr lang="en-US" sz="2400" b="1" dirty="0">
                <a:sym typeface="Euclid Extra" panose="02050502000505020303" pitchFamily="18" charset="2"/>
              </a:rPr>
              <a:t> m</a:t>
            </a:r>
            <a:r>
              <a:rPr lang="en-US" sz="2400" b="1" baseline="30000" dirty="0">
                <a:sym typeface="Euclid Extra" panose="02050502000505020303" pitchFamily="18" charset="2"/>
              </a:rPr>
              <a:t>3</a:t>
            </a:r>
            <a:r>
              <a:rPr lang="en-US" sz="2400" b="1" dirty="0">
                <a:sym typeface="Euclid Extra" panose="02050502000505020303" pitchFamily="18" charset="2"/>
              </a:rPr>
              <a:t>  (about 1 gallon) of gasoline if its E</a:t>
            </a:r>
            <a:r>
              <a:rPr lang="en-US" sz="2400" b="1" baseline="-25000" dirty="0">
                <a:sym typeface="Euclid Extra" panose="02050502000505020303" pitchFamily="18" charset="2"/>
              </a:rPr>
              <a:t>D</a:t>
            </a:r>
            <a:r>
              <a:rPr lang="en-US" sz="2400" b="1" dirty="0">
                <a:sym typeface="Euclid Extra" panose="02050502000505020303" pitchFamily="18" charset="2"/>
              </a:rPr>
              <a:t> = 3.4 x 10</a:t>
            </a:r>
            <a:r>
              <a:rPr lang="en-US" sz="2400" b="1" baseline="30000" dirty="0">
                <a:sym typeface="Euclid Extra" panose="02050502000505020303" pitchFamily="18" charset="2"/>
              </a:rPr>
              <a:t>10</a:t>
            </a:r>
            <a:r>
              <a:rPr lang="en-US" sz="2400" b="1" dirty="0">
                <a:sym typeface="Euclid Extra" panose="02050502000505020303" pitchFamily="18" charset="2"/>
              </a:rPr>
              <a:t> J/m</a:t>
            </a:r>
            <a:r>
              <a:rPr lang="en-US" sz="2400" b="1" baseline="30000" dirty="0">
                <a:sym typeface="Euclid Extra" panose="02050502000505020303" pitchFamily="18" charset="2"/>
              </a:rPr>
              <a:t>3</a:t>
            </a:r>
            <a:r>
              <a:rPr lang="en-US" sz="2400" b="1" dirty="0">
                <a:sym typeface="Euclid Extra" panose="02050502000505020303" pitchFamily="18" charset="2"/>
              </a:rPr>
              <a:t> ?</a:t>
            </a:r>
            <a:endParaRPr lang="en-US" sz="3200" b="1" dirty="0">
              <a:sym typeface="Euclid Extra" panose="02050502000505020303" pitchFamily="18" charset="2"/>
            </a:endParaRPr>
          </a:p>
          <a:p>
            <a:endParaRPr lang="en-US" sz="2400" b="1" dirty="0">
              <a:sym typeface="Euclid Extra" panose="02050502000505020303" pitchFamily="18" charset="2"/>
            </a:endParaRPr>
          </a:p>
          <a:p>
            <a:endParaRPr lang="en-US" sz="2400" b="1" dirty="0">
              <a:sym typeface="Euclid Extra" panose="02050502000505020303" pitchFamily="18" charset="2"/>
            </a:endParaRPr>
          </a:p>
          <a:p>
            <a:r>
              <a:rPr lang="en-US" sz="2000" b="1" dirty="0"/>
              <a:t>What’s Due?  (Pending assignments to complete.)</a:t>
            </a:r>
          </a:p>
          <a:p>
            <a:pPr lvl="1"/>
            <a:r>
              <a:rPr lang="en-US" sz="1800" b="1" dirty="0" err="1"/>
              <a:t>Ch</a:t>
            </a:r>
            <a:r>
              <a:rPr lang="en-US" sz="1800" b="1" dirty="0"/>
              <a:t> 8.1 p327 #1-6, 12-25 </a:t>
            </a:r>
          </a:p>
          <a:p>
            <a:r>
              <a:rPr lang="en-US" sz="2400" b="1" dirty="0"/>
              <a:t>What’s Next?  (How to prepare for the next day)</a:t>
            </a:r>
          </a:p>
          <a:p>
            <a:pPr lvl="1"/>
            <a:r>
              <a:rPr lang="en-US" sz="1800" b="1" dirty="0">
                <a:solidFill>
                  <a:schemeClr val="bg2">
                    <a:lumMod val="25000"/>
                  </a:schemeClr>
                </a:solidFill>
              </a:rPr>
              <a:t>Read 8.1 p314-326 about Energy Sources</a:t>
            </a:r>
          </a:p>
        </p:txBody>
      </p:sp>
    </p:spTree>
    <p:extLst>
      <p:ext uri="{BB962C8B-B14F-4D97-AF65-F5344CB8AC3E}">
        <p14:creationId xmlns:p14="http://schemas.microsoft.com/office/powerpoint/2010/main" val="2055706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55672</TotalTime>
  <Words>702</Words>
  <Application>Microsoft Office PowerPoint</Application>
  <PresentationFormat>Widescreen</PresentationFormat>
  <Paragraphs>76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Physics 2 – Mar 5, 2020</vt:lpstr>
      <vt:lpstr>Evaluating Energy Sources</vt:lpstr>
      <vt:lpstr>Common Energy Sources</vt:lpstr>
      <vt:lpstr>Describing Energy Sources</vt:lpstr>
      <vt:lpstr>Describing Energy Sources</vt:lpstr>
      <vt:lpstr>Describing Energy Sources</vt:lpstr>
      <vt:lpstr>What sources of energy are used?</vt:lpstr>
      <vt:lpstr>Sankey Diagram</vt:lpstr>
      <vt:lpstr>Exit Slip - Assignment</vt:lpstr>
      <vt:lpstr>Physics 2 – Mar 10,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547</cp:revision>
  <dcterms:created xsi:type="dcterms:W3CDTF">2015-08-11T02:33:52Z</dcterms:created>
  <dcterms:modified xsi:type="dcterms:W3CDTF">2020-03-05T14:38:40Z</dcterms:modified>
</cp:coreProperties>
</file>